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3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7" r:id="rId19"/>
    <p:sldId id="282" r:id="rId20"/>
    <p:sldId id="278" r:id="rId21"/>
    <p:sldId id="279" r:id="rId22"/>
    <p:sldId id="280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75E6D-0FE5-41EC-A825-4CCA8D425D4A}" type="slidenum">
              <a:rPr lang="en-US" altLang="en-US">
                <a:solidFill>
                  <a:srgbClr val="FF0000"/>
                </a:solidFill>
              </a:rPr>
              <a:pPr/>
              <a:t>‹#›</a:t>
            </a:fld>
            <a:endParaRPr lang="en-US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915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E0927F-FDD7-4276-9867-D7A024B448A7}" type="slidenum">
              <a:rPr lang="en-US" altLang="en-US">
                <a:solidFill>
                  <a:srgbClr val="FF0000"/>
                </a:solidFill>
              </a:rPr>
              <a:pPr/>
              <a:t>‹#›</a:t>
            </a:fld>
            <a:endParaRPr lang="en-US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498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FA2287-FC3E-40BD-864B-57CA83AB8A62}" type="slidenum">
              <a:rPr lang="en-US" altLang="en-US">
                <a:solidFill>
                  <a:srgbClr val="FF0000"/>
                </a:solidFill>
              </a:rPr>
              <a:pPr/>
              <a:t>‹#›</a:t>
            </a:fld>
            <a:endParaRPr lang="en-US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46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03135CE-D3A6-4C65-A4A1-79C95ACBD0C3}" type="slidenum">
              <a:rPr lang="en-US" altLang="en-US">
                <a:solidFill>
                  <a:srgbClr val="FF0000"/>
                </a:solidFill>
              </a:rPr>
              <a:pPr/>
              <a:t>‹#›</a:t>
            </a:fld>
            <a:endParaRPr lang="en-US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208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13A60-C190-4803-9022-087AA9947092}" type="slidenum">
              <a:rPr lang="en-US" altLang="en-US">
                <a:solidFill>
                  <a:srgbClr val="FF0000"/>
                </a:solidFill>
              </a:rPr>
              <a:pPr/>
              <a:t>‹#›</a:t>
            </a:fld>
            <a:endParaRPr lang="en-US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164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08B1F-5BA2-468B-B066-04C0D3D808C7}" type="slidenum">
              <a:rPr lang="en-US" altLang="en-US">
                <a:solidFill>
                  <a:srgbClr val="FF0000"/>
                </a:solidFill>
              </a:rPr>
              <a:pPr/>
              <a:t>‹#›</a:t>
            </a:fld>
            <a:endParaRPr lang="en-US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549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31EB3-8542-4889-98DD-EDBD15F0FD34}" type="slidenum">
              <a:rPr lang="en-US" altLang="en-US">
                <a:solidFill>
                  <a:srgbClr val="FF0000"/>
                </a:solidFill>
              </a:rPr>
              <a:pPr/>
              <a:t>‹#›</a:t>
            </a:fld>
            <a:endParaRPr lang="en-US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274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05CDE-A7BA-4294-A4A8-78BDE22C172F}" type="slidenum">
              <a:rPr lang="en-US" altLang="en-US">
                <a:solidFill>
                  <a:srgbClr val="FF0000"/>
                </a:solidFill>
              </a:rPr>
              <a:pPr/>
              <a:t>‹#›</a:t>
            </a:fld>
            <a:endParaRPr lang="en-US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083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A66F3-EBB7-4475-BA72-864B86AC7419}" type="slidenum">
              <a:rPr lang="en-US" altLang="en-US">
                <a:solidFill>
                  <a:srgbClr val="FF0000"/>
                </a:solidFill>
              </a:rPr>
              <a:pPr/>
              <a:t>‹#›</a:t>
            </a:fld>
            <a:endParaRPr lang="en-US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971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4D457-3A51-49E6-8548-3377FC09B8C6}" type="slidenum">
              <a:rPr lang="en-US" altLang="en-US">
                <a:solidFill>
                  <a:srgbClr val="FF0000"/>
                </a:solidFill>
              </a:rPr>
              <a:pPr/>
              <a:t>‹#›</a:t>
            </a:fld>
            <a:endParaRPr lang="en-US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063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D0D02-BE7D-4700-A601-56837211A60B}" type="slidenum">
              <a:rPr lang="en-US" altLang="en-US">
                <a:solidFill>
                  <a:srgbClr val="FF0000"/>
                </a:solidFill>
              </a:rPr>
              <a:pPr/>
              <a:t>‹#›</a:t>
            </a:fld>
            <a:endParaRPr lang="en-US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16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B2F837-5339-4422-9300-B7E6DD96796E}" type="slidenum">
              <a:rPr lang="en-US" altLang="en-US">
                <a:solidFill>
                  <a:srgbClr val="FF0000"/>
                </a:solidFill>
              </a:rPr>
              <a:pPr/>
              <a:t>‹#›</a:t>
            </a:fld>
            <a:endParaRPr lang="en-US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740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4A0AA64-3D79-4C4A-9553-65DF8F837CF3}" type="slidenum">
              <a:rPr lang="en-US" altLang="en-US">
                <a:solidFill>
                  <a:srgbClr val="FF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11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590800"/>
            <a:ext cx="7902575" cy="1143000"/>
          </a:xfrm>
        </p:spPr>
        <p:txBody>
          <a:bodyPr/>
          <a:lstStyle/>
          <a:p>
            <a:r>
              <a:rPr lang="en-US" altLang="en-US" sz="3600" b="1" dirty="0" smtClean="0">
                <a:solidFill>
                  <a:srgbClr val="C50000"/>
                </a:solidFill>
                <a:latin typeface="Verdana" pitchFamily="1" charset="0"/>
              </a:rPr>
              <a:t>The Nervous System:</a:t>
            </a:r>
            <a:br>
              <a:rPr lang="en-US" altLang="en-US" sz="3600" b="1" dirty="0" smtClean="0">
                <a:solidFill>
                  <a:srgbClr val="C50000"/>
                </a:solidFill>
                <a:latin typeface="Verdana" pitchFamily="1" charset="0"/>
              </a:rPr>
            </a:br>
            <a:r>
              <a:rPr lang="en-US" altLang="en-US" sz="3600" b="1" dirty="0" smtClean="0">
                <a:solidFill>
                  <a:srgbClr val="C50000"/>
                </a:solidFill>
                <a:latin typeface="Verdana" pitchFamily="1" charset="0"/>
              </a:rPr>
              <a:t>A Basic Blueprint</a:t>
            </a:r>
            <a:endParaRPr lang="en-US" altLang="en-US" sz="3600" b="1" dirty="0">
              <a:solidFill>
                <a:srgbClr val="C50000"/>
              </a:solidFill>
              <a:latin typeface="Verdana" pitchFamily="1" charset="0"/>
            </a:endParaRPr>
          </a:p>
        </p:txBody>
      </p:sp>
      <p:sp>
        <p:nvSpPr>
          <p:cNvPr id="99337" name="Text Box 9"/>
          <p:cNvSpPr txBox="1">
            <a:spLocks noChangeArrowheads="1"/>
          </p:cNvSpPr>
          <p:nvPr/>
        </p:nvSpPr>
        <p:spPr bwMode="auto">
          <a:xfrm>
            <a:off x="8001000" y="0"/>
            <a:ext cx="914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1F7E01"/>
                </a:solidFill>
              </a:rPr>
              <a:t>chapter 1</a:t>
            </a:r>
            <a:endParaRPr lang="en-US" altLang="en-US" sz="1400">
              <a:solidFill>
                <a:srgbClr val="1F7E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4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Neuron- </a:t>
            </a:r>
            <a:r>
              <a:rPr lang="en-US" dirty="0" err="1" smtClean="0"/>
              <a:t>Def</a:t>
            </a:r>
            <a:endParaRPr lang="en-US" dirty="0" smtClean="0"/>
          </a:p>
          <a:p>
            <a:r>
              <a:rPr lang="en-US" dirty="0" smtClean="0"/>
              <a:t>Glia- </a:t>
            </a:r>
            <a:r>
              <a:rPr lang="en-US" dirty="0" err="1" smtClean="0"/>
              <a:t>Def</a:t>
            </a:r>
            <a:endParaRPr lang="en-US" dirty="0" smtClean="0"/>
          </a:p>
          <a:p>
            <a:r>
              <a:rPr lang="en-US" dirty="0" smtClean="0"/>
              <a:t>Neurons often called?</a:t>
            </a:r>
          </a:p>
          <a:p>
            <a:r>
              <a:rPr lang="en-US" dirty="0" smtClean="0"/>
              <a:t>Estimated amount of neurons?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766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The Structure of the Neuron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19200"/>
            <a:ext cx="5257799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9704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The Structure of the Neuron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772400" cy="4114800"/>
          </a:xfrm>
        </p:spPr>
        <p:txBody>
          <a:bodyPr/>
          <a:lstStyle/>
          <a:p>
            <a:r>
              <a:rPr lang="en-US" dirty="0" smtClean="0"/>
              <a:t>3 main parts?</a:t>
            </a:r>
          </a:p>
          <a:p>
            <a:r>
              <a:rPr lang="en-US" dirty="0" smtClean="0"/>
              <a:t>Dendrites- </a:t>
            </a:r>
            <a:r>
              <a:rPr lang="en-US" dirty="0" err="1" smtClean="0"/>
              <a:t>Def</a:t>
            </a:r>
            <a:endParaRPr lang="en-US" dirty="0" smtClean="0"/>
          </a:p>
          <a:p>
            <a:r>
              <a:rPr lang="en-US" dirty="0" smtClean="0"/>
              <a:t>Cell Body-</a:t>
            </a:r>
            <a:r>
              <a:rPr lang="en-US" dirty="0" err="1" smtClean="0"/>
              <a:t>Def</a:t>
            </a:r>
            <a:endParaRPr lang="en-US" dirty="0" smtClean="0"/>
          </a:p>
          <a:p>
            <a:r>
              <a:rPr lang="en-US" dirty="0" smtClean="0"/>
              <a:t>Axon- </a:t>
            </a:r>
            <a:r>
              <a:rPr lang="en-US" dirty="0" err="1" smtClean="0"/>
              <a:t>Def</a:t>
            </a:r>
            <a:endParaRPr lang="en-US" dirty="0" smtClean="0"/>
          </a:p>
          <a:p>
            <a:pPr lvl="1"/>
            <a:r>
              <a:rPr lang="en-US" dirty="0" smtClean="0"/>
              <a:t>Axon Terminals-</a:t>
            </a:r>
            <a:r>
              <a:rPr lang="en-US" dirty="0" err="1" smtClean="0"/>
              <a:t>Def</a:t>
            </a:r>
            <a:endParaRPr lang="en-US" dirty="0" smtClean="0"/>
          </a:p>
          <a:p>
            <a:r>
              <a:rPr lang="en-US" dirty="0" smtClean="0"/>
              <a:t>Neurons 2 jobs?</a:t>
            </a:r>
          </a:p>
          <a:p>
            <a:r>
              <a:rPr lang="en-US" dirty="0" smtClean="0"/>
              <a:t>Myelin Sheath</a:t>
            </a:r>
          </a:p>
          <a:p>
            <a:pPr lvl="1"/>
            <a:r>
              <a:rPr lang="en-US" dirty="0" smtClean="0"/>
              <a:t>2 jobs?</a:t>
            </a:r>
          </a:p>
          <a:p>
            <a:r>
              <a:rPr lang="en-US" dirty="0" smtClean="0"/>
              <a:t>Nerves- </a:t>
            </a:r>
            <a:r>
              <a:rPr lang="en-US" dirty="0" err="1" smtClean="0"/>
              <a:t>Def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141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The Structure of the Neuron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19200"/>
            <a:ext cx="5257799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5218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Neurons in the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Regeneration- Explain</a:t>
            </a:r>
          </a:p>
          <a:p>
            <a:r>
              <a:rPr lang="en-US" dirty="0" smtClean="0"/>
              <a:t>Do mammals produce new CNS cells?</a:t>
            </a:r>
          </a:p>
          <a:p>
            <a:r>
              <a:rPr lang="en-US" dirty="0" smtClean="0"/>
              <a:t>Stem Cells- </a:t>
            </a:r>
            <a:r>
              <a:rPr lang="en-US" dirty="0" err="1" smtClean="0"/>
              <a:t>Def</a:t>
            </a:r>
            <a:endParaRPr lang="en-US" dirty="0" smtClean="0"/>
          </a:p>
          <a:p>
            <a:pPr lvl="1"/>
            <a:r>
              <a:rPr lang="en-US" dirty="0" smtClean="0"/>
              <a:t>What can promote the production of new cells?</a:t>
            </a:r>
            <a:endParaRPr lang="en-US" dirty="0"/>
          </a:p>
          <a:p>
            <a:pPr lvl="1"/>
            <a:r>
              <a:rPr lang="en-US" dirty="0" smtClean="0"/>
              <a:t>What can hurt?</a:t>
            </a:r>
          </a:p>
          <a:p>
            <a:pPr lvl="1"/>
            <a:r>
              <a:rPr lang="en-US" dirty="0" smtClean="0"/>
              <a:t>Debate on Stem Cell Research?</a:t>
            </a:r>
          </a:p>
          <a:p>
            <a:pPr lvl="2"/>
            <a:r>
              <a:rPr lang="en-US" dirty="0" smtClean="0"/>
              <a:t>Besides embryo’s where do they get stem cells?</a:t>
            </a:r>
          </a:p>
        </p:txBody>
      </p:sp>
    </p:spTree>
    <p:extLst>
      <p:ext uri="{BB962C8B-B14F-4D97-AF65-F5344CB8AC3E}">
        <p14:creationId xmlns:p14="http://schemas.microsoft.com/office/powerpoint/2010/main" val="589376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 Neurons Communicate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066801"/>
            <a:ext cx="5181600" cy="553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473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How Neurons Communicate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r>
              <a:rPr lang="en-US" dirty="0" smtClean="0"/>
              <a:t>Synaptic Cleft- </a:t>
            </a:r>
            <a:r>
              <a:rPr lang="en-US" dirty="0" err="1" smtClean="0"/>
              <a:t>def</a:t>
            </a:r>
            <a:endParaRPr lang="en-US" dirty="0" smtClean="0"/>
          </a:p>
          <a:p>
            <a:r>
              <a:rPr lang="en-US" dirty="0" smtClean="0"/>
              <a:t>Synapse- </a:t>
            </a:r>
            <a:r>
              <a:rPr lang="en-US" dirty="0" err="1" smtClean="0"/>
              <a:t>Def</a:t>
            </a:r>
            <a:endParaRPr lang="en-US" dirty="0" smtClean="0"/>
          </a:p>
          <a:p>
            <a:pPr lvl="1"/>
            <a:r>
              <a:rPr lang="en-US" dirty="0" smtClean="0"/>
              <a:t>When do they form?</a:t>
            </a:r>
          </a:p>
          <a:p>
            <a:pPr lvl="1"/>
            <a:r>
              <a:rPr lang="en-US" dirty="0" smtClean="0"/>
              <a:t>What should a parent do to help?</a:t>
            </a:r>
          </a:p>
          <a:p>
            <a:pPr lvl="1"/>
            <a:r>
              <a:rPr lang="en-US" dirty="0" smtClean="0"/>
              <a:t>How long does forming and pruning last?</a:t>
            </a:r>
          </a:p>
          <a:p>
            <a:r>
              <a:rPr lang="en-US" dirty="0" smtClean="0"/>
              <a:t>Plasticity- </a:t>
            </a:r>
            <a:r>
              <a:rPr lang="en-US" dirty="0" err="1" smtClean="0"/>
              <a:t>Def</a:t>
            </a:r>
            <a:endParaRPr lang="en-US" dirty="0" smtClean="0"/>
          </a:p>
          <a:p>
            <a:r>
              <a:rPr lang="en-US" dirty="0" smtClean="0"/>
              <a:t>Action Potential- </a:t>
            </a:r>
            <a:r>
              <a:rPr lang="en-US" dirty="0" err="1" smtClean="0"/>
              <a:t>Def</a:t>
            </a:r>
            <a:endParaRPr lang="en-US" dirty="0" smtClean="0"/>
          </a:p>
          <a:p>
            <a:pPr lvl="1"/>
            <a:r>
              <a:rPr lang="en-US" dirty="0" smtClean="0"/>
              <a:t>Explain </a:t>
            </a:r>
            <a:r>
              <a:rPr lang="en-US" dirty="0" err="1" smtClean="0"/>
              <a:t>unmyelinated</a:t>
            </a:r>
            <a:r>
              <a:rPr lang="en-US" dirty="0" smtClean="0"/>
              <a:t>-</a:t>
            </a:r>
          </a:p>
          <a:p>
            <a:pPr lvl="2"/>
            <a:r>
              <a:rPr lang="en-US" dirty="0" smtClean="0"/>
              <a:t>Example</a:t>
            </a:r>
          </a:p>
          <a:p>
            <a:pPr lvl="1"/>
            <a:r>
              <a:rPr lang="en-US" dirty="0" smtClean="0"/>
              <a:t>Explain </a:t>
            </a:r>
            <a:r>
              <a:rPr lang="en-US" dirty="0" err="1" smtClean="0"/>
              <a:t>myelinated</a:t>
            </a:r>
            <a:r>
              <a:rPr lang="en-US" dirty="0" smtClean="0"/>
              <a:t>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555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Neurons Communicate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Synaptic Vessels- </a:t>
            </a:r>
            <a:r>
              <a:rPr lang="en-US" dirty="0" err="1" smtClean="0"/>
              <a:t>Def</a:t>
            </a:r>
            <a:endParaRPr lang="en-US" dirty="0" smtClean="0"/>
          </a:p>
          <a:p>
            <a:pPr lvl="1"/>
            <a:r>
              <a:rPr lang="en-US" dirty="0" smtClean="0"/>
              <a:t>Explain</a:t>
            </a:r>
          </a:p>
          <a:p>
            <a:r>
              <a:rPr lang="en-US" dirty="0" smtClean="0"/>
              <a:t>Neurotransmitter- </a:t>
            </a:r>
            <a:r>
              <a:rPr lang="en-US" dirty="0" err="1" smtClean="0"/>
              <a:t>Def</a:t>
            </a:r>
            <a:endParaRPr lang="en-US" dirty="0" smtClean="0"/>
          </a:p>
          <a:p>
            <a:r>
              <a:rPr lang="en-US" dirty="0" smtClean="0"/>
              <a:t>Receptor Sites- </a:t>
            </a:r>
            <a:r>
              <a:rPr lang="en-US" dirty="0" err="1" smtClean="0"/>
              <a:t>Def</a:t>
            </a:r>
            <a:endParaRPr lang="en-US" dirty="0" smtClean="0"/>
          </a:p>
          <a:p>
            <a:pPr lvl="1"/>
            <a:r>
              <a:rPr lang="en-US" dirty="0" smtClean="0"/>
              <a:t>Effects</a:t>
            </a:r>
          </a:p>
          <a:p>
            <a:pPr lvl="2"/>
            <a:r>
              <a:rPr lang="en-US" dirty="0" smtClean="0"/>
              <a:t>Excitatory- </a:t>
            </a:r>
            <a:r>
              <a:rPr lang="en-US" dirty="0" err="1" smtClean="0"/>
              <a:t>Def</a:t>
            </a:r>
            <a:r>
              <a:rPr lang="en-US" dirty="0" smtClean="0"/>
              <a:t> and Explain</a:t>
            </a:r>
          </a:p>
          <a:p>
            <a:pPr lvl="2"/>
            <a:r>
              <a:rPr lang="en-US" dirty="0" smtClean="0"/>
              <a:t>Inhibitory- </a:t>
            </a:r>
            <a:r>
              <a:rPr lang="en-US" dirty="0" err="1" smtClean="0"/>
              <a:t>Def</a:t>
            </a:r>
            <a:r>
              <a:rPr lang="en-US" dirty="0" smtClean="0"/>
              <a:t> and Explain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648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 Neurons Communicate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066801"/>
            <a:ext cx="5181600" cy="553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7912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990600"/>
            <a:ext cx="56388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6937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U:\pics\NS_tree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533400"/>
            <a:ext cx="5484813" cy="5741988"/>
          </a:xfrm>
          <a:prstGeom prst="rect">
            <a:avLst/>
          </a:prstGeom>
          <a:noFill/>
        </p:spPr>
      </p:pic>
      <p:pic>
        <p:nvPicPr>
          <p:cNvPr id="5" name="Picture 5" descr="U:\cnspns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990600"/>
            <a:ext cx="1833563" cy="487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79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143000"/>
          </a:xfrm>
        </p:spPr>
        <p:txBody>
          <a:bodyPr/>
          <a:lstStyle/>
          <a:p>
            <a:r>
              <a:rPr lang="en-US" dirty="0" smtClean="0"/>
              <a:t>Chemical Messengers in the 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46579"/>
            <a:ext cx="7772400" cy="5486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1) Neurotransmitters: Versatile Couriers</a:t>
            </a:r>
          </a:p>
          <a:p>
            <a:pPr lvl="1"/>
            <a:r>
              <a:rPr lang="en-US" dirty="0" smtClean="0"/>
              <a:t>Where do they exist?</a:t>
            </a:r>
          </a:p>
          <a:p>
            <a:pPr lvl="1"/>
            <a:r>
              <a:rPr lang="en-US" dirty="0" smtClean="0"/>
              <a:t>What can they affect?</a:t>
            </a:r>
          </a:p>
          <a:p>
            <a:pPr lvl="1"/>
            <a:r>
              <a:rPr lang="en-US" dirty="0" smtClean="0"/>
              <a:t>More well known neurotransmitters:</a:t>
            </a:r>
          </a:p>
          <a:p>
            <a:pPr lvl="2"/>
            <a:r>
              <a:rPr lang="en-US" dirty="0" smtClean="0"/>
              <a:t>Serotonin-Explain</a:t>
            </a:r>
            <a:endParaRPr lang="en-US" dirty="0"/>
          </a:p>
          <a:p>
            <a:pPr lvl="2"/>
            <a:r>
              <a:rPr lang="en-US" dirty="0" smtClean="0"/>
              <a:t>Dopamine- Explain</a:t>
            </a:r>
          </a:p>
          <a:p>
            <a:pPr lvl="2"/>
            <a:r>
              <a:rPr lang="en-US" dirty="0" smtClean="0"/>
              <a:t>Acetylcholine- Explain</a:t>
            </a:r>
          </a:p>
          <a:p>
            <a:pPr lvl="2"/>
            <a:r>
              <a:rPr lang="en-US" dirty="0" smtClean="0"/>
              <a:t>Norepinephrine- Explain</a:t>
            </a:r>
          </a:p>
          <a:p>
            <a:pPr lvl="2"/>
            <a:r>
              <a:rPr lang="en-US" dirty="0" smtClean="0"/>
              <a:t>GABA- Explain</a:t>
            </a:r>
          </a:p>
          <a:p>
            <a:pPr lvl="2"/>
            <a:r>
              <a:rPr lang="en-US" dirty="0" smtClean="0"/>
              <a:t>Glutamate</a:t>
            </a:r>
          </a:p>
          <a:p>
            <a:pPr lvl="1"/>
            <a:r>
              <a:rPr lang="en-US" dirty="0" smtClean="0"/>
              <a:t>Name 3 problems that can occur and why?</a:t>
            </a:r>
          </a:p>
          <a:p>
            <a:pPr lvl="1"/>
            <a:r>
              <a:rPr lang="en-US" dirty="0" smtClean="0"/>
              <a:t>What do they warn you about? Why?</a:t>
            </a:r>
          </a:p>
          <a:p>
            <a:pPr marL="914400"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1188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33400"/>
            <a:ext cx="7772400" cy="5562600"/>
          </a:xfrm>
        </p:spPr>
        <p:txBody>
          <a:bodyPr/>
          <a:lstStyle/>
          <a:p>
            <a:r>
              <a:rPr lang="en-US" dirty="0" smtClean="0"/>
              <a:t>2) Endorphins: The Brains Natural Opiates</a:t>
            </a:r>
          </a:p>
          <a:p>
            <a:pPr lvl="1"/>
            <a:r>
              <a:rPr lang="en-US" dirty="0" smtClean="0"/>
              <a:t>Endorphins- </a:t>
            </a:r>
            <a:r>
              <a:rPr lang="en-US" dirty="0" err="1" smtClean="0"/>
              <a:t>Def</a:t>
            </a:r>
            <a:endParaRPr lang="en-US" dirty="0" smtClean="0"/>
          </a:p>
          <a:p>
            <a:pPr lvl="1"/>
            <a:r>
              <a:rPr lang="en-US" dirty="0" smtClean="0"/>
              <a:t>What roles do they Play?</a:t>
            </a:r>
          </a:p>
          <a:p>
            <a:pPr lvl="1"/>
            <a:r>
              <a:rPr lang="en-US" dirty="0" smtClean="0"/>
              <a:t>Who discovered them?</a:t>
            </a:r>
          </a:p>
          <a:p>
            <a:pPr lvl="1"/>
            <a:r>
              <a:rPr lang="en-US" dirty="0" smtClean="0"/>
              <a:t>When do endorphins “shoot up?”</a:t>
            </a:r>
          </a:p>
          <a:p>
            <a:pPr lvl="1"/>
            <a:r>
              <a:rPr lang="en-US" dirty="0" smtClean="0"/>
              <a:t>What does this give animals? Give examples?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457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r>
              <a:rPr lang="en-US" dirty="0" smtClean="0"/>
              <a:t>3) Hormones: Long-Distance </a:t>
            </a:r>
            <a:r>
              <a:rPr lang="en-US" dirty="0" err="1" smtClean="0"/>
              <a:t>Messangers</a:t>
            </a:r>
            <a:endParaRPr lang="en-US" dirty="0" smtClean="0"/>
          </a:p>
          <a:p>
            <a:pPr lvl="1"/>
            <a:r>
              <a:rPr lang="en-US" dirty="0" smtClean="0"/>
              <a:t>Hormones- </a:t>
            </a:r>
            <a:r>
              <a:rPr lang="en-US" dirty="0" err="1" smtClean="0"/>
              <a:t>Def</a:t>
            </a:r>
            <a:endParaRPr lang="en-US" dirty="0" smtClean="0"/>
          </a:p>
          <a:p>
            <a:pPr lvl="1"/>
            <a:r>
              <a:rPr lang="en-US" dirty="0" smtClean="0"/>
              <a:t>Endocrine Glands- </a:t>
            </a:r>
            <a:r>
              <a:rPr lang="en-US" dirty="0" err="1" smtClean="0"/>
              <a:t>Def</a:t>
            </a:r>
            <a:endParaRPr lang="en-US" dirty="0" smtClean="0"/>
          </a:p>
          <a:p>
            <a:pPr lvl="1"/>
            <a:r>
              <a:rPr lang="en-US" dirty="0" smtClean="0"/>
              <a:t>How do they work?</a:t>
            </a:r>
          </a:p>
          <a:p>
            <a:pPr lvl="1"/>
            <a:r>
              <a:rPr lang="en-US" dirty="0" smtClean="0"/>
              <a:t>Examples of Hormones</a:t>
            </a:r>
          </a:p>
          <a:p>
            <a:pPr lvl="2"/>
            <a:r>
              <a:rPr lang="en-US" dirty="0" smtClean="0"/>
              <a:t>a) Melatonin- Explain</a:t>
            </a:r>
          </a:p>
          <a:p>
            <a:pPr lvl="2"/>
            <a:r>
              <a:rPr lang="en-US" dirty="0" smtClean="0"/>
              <a:t>b) Adrenal Hormones- Explain</a:t>
            </a:r>
          </a:p>
          <a:p>
            <a:pPr lvl="3"/>
            <a:r>
              <a:rPr lang="en-US" dirty="0" smtClean="0"/>
              <a:t>Cortisol- Explain</a:t>
            </a:r>
          </a:p>
          <a:p>
            <a:pPr lvl="3"/>
            <a:r>
              <a:rPr lang="en-US" dirty="0" smtClean="0"/>
              <a:t>Epinephrine- Explain</a:t>
            </a:r>
          </a:p>
          <a:p>
            <a:pPr lvl="3"/>
            <a:r>
              <a:rPr lang="en-US" dirty="0" smtClean="0"/>
              <a:t>Norepinephrine- Explain</a:t>
            </a:r>
          </a:p>
          <a:p>
            <a:pPr lvl="4"/>
            <a:r>
              <a:rPr lang="en-US" dirty="0" smtClean="0"/>
              <a:t>How can it improve memory? Give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0269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772400" cy="5257800"/>
          </a:xfrm>
        </p:spPr>
        <p:txBody>
          <a:bodyPr/>
          <a:lstStyle/>
          <a:p>
            <a:pPr lvl="2"/>
            <a:r>
              <a:rPr lang="en-US" dirty="0"/>
              <a:t>c</a:t>
            </a:r>
            <a:r>
              <a:rPr lang="en-US" dirty="0" smtClean="0"/>
              <a:t>) Sex Hormones- Explain</a:t>
            </a:r>
          </a:p>
          <a:p>
            <a:pPr lvl="3"/>
            <a:r>
              <a:rPr lang="en-US" dirty="0" smtClean="0"/>
              <a:t>Androgens-  Explain</a:t>
            </a:r>
          </a:p>
          <a:p>
            <a:pPr lvl="3"/>
            <a:r>
              <a:rPr lang="en-US" dirty="0" smtClean="0"/>
              <a:t>Estrogens- Explain</a:t>
            </a:r>
          </a:p>
          <a:p>
            <a:pPr lvl="3"/>
            <a:r>
              <a:rPr lang="en-US" dirty="0" smtClean="0"/>
              <a:t>Progesterone- </a:t>
            </a:r>
            <a:r>
              <a:rPr lang="en-US" dirty="0" err="1" smtClean="0"/>
              <a:t>Explane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221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 </a:t>
            </a:r>
            <a:r>
              <a:rPr lang="en-US" dirty="0"/>
              <a:t>of the Nervous System?</a:t>
            </a:r>
          </a:p>
          <a:p>
            <a:endParaRPr lang="en-US" dirty="0"/>
          </a:p>
          <a:p>
            <a:r>
              <a:rPr lang="en-US" dirty="0" smtClean="0"/>
              <a:t>Two </a:t>
            </a:r>
            <a:r>
              <a:rPr lang="en-US" dirty="0"/>
              <a:t>main parts of the nervous system?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44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Central Nervous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Central </a:t>
            </a:r>
            <a:r>
              <a:rPr lang="en-US" dirty="0"/>
              <a:t>Nervous System- </a:t>
            </a:r>
            <a:r>
              <a:rPr lang="en-US" dirty="0" smtClean="0"/>
              <a:t>Define</a:t>
            </a:r>
            <a:endParaRPr lang="en-US" dirty="0"/>
          </a:p>
          <a:p>
            <a:r>
              <a:rPr lang="en-US" dirty="0" smtClean="0"/>
              <a:t>Parts- 	1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 smtClean="0"/>
              <a:t>		 </a:t>
            </a:r>
            <a:r>
              <a:rPr lang="en-US" dirty="0"/>
              <a:t>2)</a:t>
            </a:r>
          </a:p>
          <a:p>
            <a:r>
              <a:rPr lang="en-US" dirty="0" smtClean="0"/>
              <a:t>Spinal </a:t>
            </a:r>
            <a:r>
              <a:rPr lang="en-US" dirty="0"/>
              <a:t>Cord- </a:t>
            </a:r>
            <a:r>
              <a:rPr lang="en-US" dirty="0" smtClean="0"/>
              <a:t>Define</a:t>
            </a:r>
            <a:endParaRPr lang="en-US" dirty="0"/>
          </a:p>
          <a:p>
            <a:pPr lvl="1"/>
            <a:r>
              <a:rPr lang="en-US" dirty="0" smtClean="0"/>
              <a:t>Spinal </a:t>
            </a:r>
            <a:r>
              <a:rPr lang="en-US" dirty="0"/>
              <a:t>Column- </a:t>
            </a:r>
            <a:r>
              <a:rPr lang="en-US" dirty="0" smtClean="0"/>
              <a:t>Define</a:t>
            </a:r>
            <a:endParaRPr lang="en-US" dirty="0"/>
          </a:p>
          <a:p>
            <a:pPr lvl="1"/>
            <a:r>
              <a:rPr lang="en-US" dirty="0" smtClean="0"/>
              <a:t>Spinal </a:t>
            </a:r>
            <a:r>
              <a:rPr lang="en-US" dirty="0"/>
              <a:t>Reflexes- </a:t>
            </a:r>
            <a:r>
              <a:rPr lang="en-US" dirty="0" smtClean="0"/>
              <a:t>Define</a:t>
            </a:r>
            <a:endParaRPr lang="en-US" dirty="0"/>
          </a:p>
          <a:p>
            <a:pPr lvl="2"/>
            <a:r>
              <a:rPr lang="en-US" dirty="0" smtClean="0"/>
              <a:t>Example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51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Peripheral Nervous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Peripheral </a:t>
            </a:r>
            <a:r>
              <a:rPr lang="en-US" dirty="0"/>
              <a:t>Nervous System- Define</a:t>
            </a:r>
          </a:p>
          <a:p>
            <a:endParaRPr lang="en-US" dirty="0"/>
          </a:p>
          <a:p>
            <a:pPr lvl="1"/>
            <a:r>
              <a:rPr lang="en-US" dirty="0" smtClean="0"/>
              <a:t>Sensory </a:t>
            </a:r>
            <a:r>
              <a:rPr lang="en-US" dirty="0"/>
              <a:t>Nerves- Define</a:t>
            </a:r>
          </a:p>
          <a:p>
            <a:endParaRPr lang="en-US" dirty="0"/>
          </a:p>
          <a:p>
            <a:pPr lvl="1"/>
            <a:r>
              <a:rPr lang="en-US" dirty="0" smtClean="0"/>
              <a:t>Motor </a:t>
            </a:r>
            <a:r>
              <a:rPr lang="en-US" dirty="0"/>
              <a:t>Nerves- Define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22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Divided </a:t>
            </a:r>
            <a:r>
              <a:rPr lang="en-US" dirty="0"/>
              <a:t>into 2 Parts-1)Name, Define and </a:t>
            </a:r>
            <a:r>
              <a:rPr lang="en-US" dirty="0" smtClean="0"/>
              <a:t>Example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2)Name</a:t>
            </a:r>
            <a:r>
              <a:rPr lang="en-US" dirty="0"/>
              <a:t>, Define, and </a:t>
            </a:r>
            <a:r>
              <a:rPr lang="en-US" dirty="0" smtClean="0"/>
              <a:t>Example</a:t>
            </a:r>
            <a:endParaRPr lang="en-US" dirty="0"/>
          </a:p>
          <a:p>
            <a:pPr marL="1828800" lvl="4" indent="0">
              <a:buNone/>
            </a:pPr>
            <a:r>
              <a:rPr lang="en-US" dirty="0" smtClean="0"/>
              <a:t>Divided </a:t>
            </a:r>
            <a:r>
              <a:rPr lang="en-US" dirty="0"/>
              <a:t>into 2 Parts-1) Name and Define</a:t>
            </a:r>
          </a:p>
          <a:p>
            <a:pPr marL="0" indent="0">
              <a:buNone/>
            </a:pPr>
            <a:r>
              <a:rPr lang="en-US" dirty="0" smtClean="0"/>
              <a:t> 				    </a:t>
            </a:r>
            <a:r>
              <a:rPr lang="en-US" sz="2000" dirty="0" smtClean="0"/>
              <a:t>2</a:t>
            </a:r>
            <a:r>
              <a:rPr lang="en-US" sz="2000" dirty="0"/>
              <a:t>) </a:t>
            </a:r>
            <a:r>
              <a:rPr lang="en-US" sz="2000" dirty="0" smtClean="0"/>
              <a:t>Name </a:t>
            </a:r>
            <a:r>
              <a:rPr lang="en-US" sz="2000" dirty="0"/>
              <a:t>and </a:t>
            </a:r>
            <a:r>
              <a:rPr lang="en-US" sz="2000" dirty="0" smtClean="0"/>
              <a:t>Define</a:t>
            </a:r>
            <a:endParaRPr lang="en-US" sz="2000" dirty="0"/>
          </a:p>
          <a:p>
            <a:pPr lvl="3"/>
            <a:r>
              <a:rPr lang="en-US" dirty="0" smtClean="0"/>
              <a:t>How </a:t>
            </a:r>
            <a:r>
              <a:rPr lang="en-US" dirty="0"/>
              <a:t>do they work together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32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04800"/>
            <a:ext cx="6705600" cy="6172200"/>
          </a:xfrm>
        </p:spPr>
      </p:pic>
    </p:spTree>
    <p:extLst>
      <p:ext uri="{BB962C8B-B14F-4D97-AF65-F5344CB8AC3E}">
        <p14:creationId xmlns:p14="http://schemas.microsoft.com/office/powerpoint/2010/main" val="417102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U:\pics\NS_tree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533400"/>
            <a:ext cx="5484813" cy="5741988"/>
          </a:xfrm>
          <a:prstGeom prst="rect">
            <a:avLst/>
          </a:prstGeom>
          <a:noFill/>
        </p:spPr>
      </p:pic>
      <p:pic>
        <p:nvPicPr>
          <p:cNvPr id="5" name="Picture 5" descr="U:\cnspns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990600"/>
            <a:ext cx="1833563" cy="487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215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772400" cy="1143000"/>
          </a:xfrm>
        </p:spPr>
        <p:txBody>
          <a:bodyPr/>
          <a:lstStyle/>
          <a:p>
            <a:r>
              <a:rPr lang="en-US" b="1" dirty="0" smtClean="0"/>
              <a:t>Communication in the Nervous System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18385990"/>
      </p:ext>
    </p:extLst>
  </p:cSld>
  <p:clrMapOvr>
    <a:masterClrMapping/>
  </p:clrMapOvr>
</p:sld>
</file>

<file path=ppt/theme/theme1.xml><?xml version="1.0" encoding="utf-8"?>
<a:theme xmlns:a="http://schemas.openxmlformats.org/drawingml/2006/main" name="WT 4e mod">
  <a:themeElements>
    <a:clrScheme name="WT 4e mod 13">
      <a:dk1>
        <a:srgbClr val="FF0000"/>
      </a:dk1>
      <a:lt1>
        <a:srgbClr val="FFFFFF"/>
      </a:lt1>
      <a:dk2>
        <a:srgbClr val="FF8000"/>
      </a:dk2>
      <a:lt2>
        <a:srgbClr val="808080"/>
      </a:lt2>
      <a:accent1>
        <a:srgbClr val="008080"/>
      </a:accent1>
      <a:accent2>
        <a:srgbClr val="333399"/>
      </a:accent2>
      <a:accent3>
        <a:srgbClr val="FFFFFF"/>
      </a:accent3>
      <a:accent4>
        <a:srgbClr val="DA0000"/>
      </a:accent4>
      <a:accent5>
        <a:srgbClr val="AAC0C0"/>
      </a:accent5>
      <a:accent6>
        <a:srgbClr val="2D2D8A"/>
      </a:accent6>
      <a:hlink>
        <a:srgbClr val="009999"/>
      </a:hlink>
      <a:folHlink>
        <a:srgbClr val="99CC00"/>
      </a:folHlink>
    </a:clrScheme>
    <a:fontScheme name="WT 4e mo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T 4e mo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T 4e mo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T 4e mo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T 4e mo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T 4e mo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T 4e mo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T 4e mo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T 4e mo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T 4e mo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T 4e mo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T 4e mo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T 4e mo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T 4e mod 13">
        <a:dk1>
          <a:srgbClr val="FF0000"/>
        </a:dk1>
        <a:lt1>
          <a:srgbClr val="FFFFFF"/>
        </a:lt1>
        <a:dk2>
          <a:srgbClr val="FF8000"/>
        </a:dk2>
        <a:lt2>
          <a:srgbClr val="808080"/>
        </a:lt2>
        <a:accent1>
          <a:srgbClr val="008080"/>
        </a:accent1>
        <a:accent2>
          <a:srgbClr val="333399"/>
        </a:accent2>
        <a:accent3>
          <a:srgbClr val="FFFFFF"/>
        </a:accent3>
        <a:accent4>
          <a:srgbClr val="DA0000"/>
        </a:accent4>
        <a:accent5>
          <a:srgbClr val="AAC0C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361</Words>
  <Application>Microsoft Office PowerPoint</Application>
  <PresentationFormat>On-screen Show (4:3)</PresentationFormat>
  <Paragraphs>104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WT 4e mod</vt:lpstr>
      <vt:lpstr>The Nervous System: A Basic Blueprint</vt:lpstr>
      <vt:lpstr>PowerPoint Presentation</vt:lpstr>
      <vt:lpstr>PowerPoint Presentation</vt:lpstr>
      <vt:lpstr>The Central Nervous System</vt:lpstr>
      <vt:lpstr>The Peripheral Nervous System</vt:lpstr>
      <vt:lpstr>PowerPoint Presentation</vt:lpstr>
      <vt:lpstr>PowerPoint Presentation</vt:lpstr>
      <vt:lpstr>PowerPoint Presentation</vt:lpstr>
      <vt:lpstr>Communication in the Nervous System</vt:lpstr>
      <vt:lpstr>PowerPoint Presentation</vt:lpstr>
      <vt:lpstr>The Structure of the Neuron</vt:lpstr>
      <vt:lpstr>The Structure of the Neuron</vt:lpstr>
      <vt:lpstr>The Structure of the Neuron</vt:lpstr>
      <vt:lpstr>Neurons in the News</vt:lpstr>
      <vt:lpstr>How Neurons Communicate</vt:lpstr>
      <vt:lpstr>How Neurons Communicate</vt:lpstr>
      <vt:lpstr>How Neurons Communicate</vt:lpstr>
      <vt:lpstr>How Neurons Communicate</vt:lpstr>
      <vt:lpstr>PowerPoint Presentation</vt:lpstr>
      <vt:lpstr>Chemical Messengers in the Nervous System</vt:lpstr>
      <vt:lpstr>PowerPoint Presentation</vt:lpstr>
      <vt:lpstr>PowerPoint Presentation</vt:lpstr>
      <vt:lpstr>PowerPoint Presentation</vt:lpstr>
    </vt:vector>
  </TitlesOfParts>
  <Company>Hazleton Area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Nervous System: A Basic Blueprint</dc:title>
  <dc:creator>User</dc:creator>
  <cp:lastModifiedBy>User</cp:lastModifiedBy>
  <cp:revision>6</cp:revision>
  <dcterms:created xsi:type="dcterms:W3CDTF">2013-10-10T11:17:57Z</dcterms:created>
  <dcterms:modified xsi:type="dcterms:W3CDTF">2013-10-11T13:59:28Z</dcterms:modified>
</cp:coreProperties>
</file>